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9.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1.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29"/>
  </p:notesMasterIdLst>
  <p:handoutMasterIdLst>
    <p:handoutMasterId r:id="rId30"/>
  </p:handoutMasterIdLst>
  <p:sldIdLst>
    <p:sldId id="1736" r:id="rId16"/>
    <p:sldId id="1737" r:id="rId17"/>
    <p:sldId id="1689" r:id="rId18"/>
    <p:sldId id="1722" r:id="rId19"/>
    <p:sldId id="1706" r:id="rId20"/>
    <p:sldId id="1707" r:id="rId21"/>
    <p:sldId id="1742" r:id="rId22"/>
    <p:sldId id="1743" r:id="rId23"/>
    <p:sldId id="1741" r:id="rId24"/>
    <p:sldId id="1704" r:id="rId25"/>
    <p:sldId id="1738" r:id="rId26"/>
    <p:sldId id="1739" r:id="rId27"/>
    <p:sldId id="1740" r:id="rId2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736"/>
            <p14:sldId id="1737"/>
            <p14:sldId id="1689"/>
            <p14:sldId id="1722"/>
            <p14:sldId id="1706"/>
            <p14:sldId id="1707"/>
            <p14:sldId id="1742"/>
            <p14:sldId id="1743"/>
            <p14:sldId id="1741"/>
            <p14:sldId id="1704"/>
          </p14:sldIdLst>
        </p14:section>
        <p14:section name="Summary" id="{0515D85C-C91E-4BDB-B673-651C2D8A364D}">
          <p14:sldIdLst>
            <p14:sldId id="1738"/>
            <p14:sldId id="1739"/>
            <p14:sldId id="1740"/>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00BCF2"/>
    <a:srgbClr val="DC3C00"/>
    <a:srgbClr val="FFFFFF"/>
    <a:srgbClr val="009E49"/>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75552" autoAdjust="0"/>
  </p:normalViewPr>
  <p:slideViewPr>
    <p:cSldViewPr snapToObjects="1">
      <p:cViewPr varScale="1">
        <p:scale>
          <a:sx n="97" d="100"/>
          <a:sy n="97" d="100"/>
        </p:scale>
        <p:origin x="1158" y="7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1" Type="http://schemas.openxmlformats.org/officeDocument/2006/relationships/image" Target="../media/image61.png"/></Relationships>
</file>

<file path=ppt/diagrams/_rels/data4.xml.rels><?xml version="1.0" encoding="UTF-8" standalone="yes"?>
<Relationships xmlns="http://schemas.openxmlformats.org/package/2006/relationships"><Relationship Id="rId1" Type="http://schemas.openxmlformats.org/officeDocument/2006/relationships/image" Target="../media/image64.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1.png"/></Relationships>
</file>

<file path=ppt/diagrams/_rels/data7.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11/2/2017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11/2/2017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63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6779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11/2/2017 7:13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0912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3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11/2/2017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975C21-C124-4625-B539-A2ABF0EA47C5}"/>
              </a:ext>
            </a:extLst>
          </p:cNvPr>
          <p:cNvSpPr>
            <a:spLocks noGrp="1"/>
          </p:cNvSpPr>
          <p:nvPr>
            <p:ph type="body" idx="1"/>
          </p:nvPr>
        </p:nvSpPr>
        <p:spPr/>
        <p:txBody>
          <a:bodyPr/>
          <a:lstStyle/>
          <a:p>
            <a:pPr marL="171450" indent="-171450">
              <a:buFontTx/>
              <a:buChar char="-"/>
            </a:pPr>
            <a:r>
              <a:rPr lang="da-DK" dirty="0"/>
              <a:t>Contacts (from Outlook </a:t>
            </a:r>
            <a:r>
              <a:rPr lang="da-DK" dirty="0" err="1"/>
              <a:t>contacts</a:t>
            </a:r>
            <a:r>
              <a:rPr lang="da-DK" dirty="0"/>
              <a:t>)</a:t>
            </a:r>
          </a:p>
          <a:p>
            <a:pPr marL="171450" indent="-171450">
              <a:buFontTx/>
              <a:buChar char="-"/>
            </a:pPr>
            <a:r>
              <a:rPr lang="da-DK" dirty="0"/>
              <a:t>People (from Outlook </a:t>
            </a:r>
            <a:r>
              <a:rPr lang="da-DK" dirty="0" err="1"/>
              <a:t>people</a:t>
            </a:r>
            <a:r>
              <a:rPr lang="da-DK" dirty="0"/>
              <a:t> API – </a:t>
            </a:r>
            <a:r>
              <a:rPr lang="da-DK" dirty="0" err="1"/>
              <a:t>across</a:t>
            </a:r>
            <a:r>
              <a:rPr lang="da-DK" dirty="0"/>
              <a:t> mails, </a:t>
            </a:r>
            <a:r>
              <a:rPr lang="da-DK" dirty="0" err="1"/>
              <a:t>contacts</a:t>
            </a:r>
            <a:r>
              <a:rPr lang="da-DK" dirty="0"/>
              <a:t> and social)</a:t>
            </a:r>
          </a:p>
          <a:p>
            <a:pPr marL="171450" indent="-171450">
              <a:buFontTx/>
              <a:buChar char="-"/>
            </a:pPr>
            <a:r>
              <a:rPr lang="da-DK" dirty="0"/>
              <a:t>Tasks (from Outlook tasks)</a:t>
            </a:r>
          </a:p>
          <a:p>
            <a:pPr marL="171450" indent="-171450">
              <a:buFontTx/>
              <a:buChar char="-"/>
            </a:pPr>
            <a:r>
              <a:rPr lang="da-DK" dirty="0"/>
              <a:t>Extensions (</a:t>
            </a:r>
            <a:r>
              <a:rPr lang="da-DK" dirty="0" err="1"/>
              <a:t>schema</a:t>
            </a:r>
            <a:r>
              <a:rPr lang="da-DK" dirty="0"/>
              <a:t> extensions for </a:t>
            </a:r>
            <a:r>
              <a:rPr lang="da-DK" dirty="0" err="1"/>
              <a:t>typed</a:t>
            </a:r>
            <a:r>
              <a:rPr lang="da-DK" dirty="0"/>
              <a:t>/</a:t>
            </a:r>
            <a:r>
              <a:rPr lang="da-DK" dirty="0" err="1"/>
              <a:t>untyped</a:t>
            </a:r>
            <a:r>
              <a:rPr lang="da-DK" dirty="0"/>
              <a:t> data </a:t>
            </a:r>
            <a:r>
              <a:rPr lang="da-DK" dirty="0" err="1"/>
              <a:t>storage</a:t>
            </a:r>
            <a:r>
              <a:rPr lang="da-DK" dirty="0"/>
              <a:t>)</a:t>
            </a:r>
          </a:p>
          <a:p>
            <a:pPr marL="171450" indent="-171450">
              <a:buFontTx/>
              <a:buChar char="-"/>
            </a:pPr>
            <a:r>
              <a:rPr lang="da-DK" dirty="0" err="1"/>
              <a:t>Intune</a:t>
            </a:r>
            <a:r>
              <a:rPr lang="da-DK" dirty="0"/>
              <a:t> (</a:t>
            </a:r>
            <a:r>
              <a:rPr lang="da-DK" dirty="0" err="1"/>
              <a:t>device</a:t>
            </a:r>
            <a:r>
              <a:rPr lang="da-DK" dirty="0"/>
              <a:t> management)</a:t>
            </a:r>
          </a:p>
          <a:p>
            <a:pPr marL="171450" indent="-171450">
              <a:buFontTx/>
              <a:buChar char="-"/>
            </a:pPr>
            <a:r>
              <a:rPr lang="da-DK" dirty="0"/>
              <a:t>Project Rome (cross </a:t>
            </a:r>
            <a:r>
              <a:rPr lang="da-DK" dirty="0" err="1"/>
              <a:t>device</a:t>
            </a:r>
            <a:r>
              <a:rPr lang="da-DK" dirty="0"/>
              <a:t>/platform </a:t>
            </a:r>
            <a:r>
              <a:rPr lang="da-DK" dirty="0" err="1"/>
              <a:t>experiences</a:t>
            </a:r>
            <a:r>
              <a:rPr lang="da-DK" dirty="0"/>
              <a:t> </a:t>
            </a:r>
            <a:r>
              <a:rPr lang="da-DK" dirty="0" err="1"/>
              <a:t>around</a:t>
            </a:r>
            <a:r>
              <a:rPr lang="da-DK" dirty="0"/>
              <a:t> tasks)</a:t>
            </a:r>
          </a:p>
          <a:p>
            <a:pPr marL="171450" indent="-171450">
              <a:buFontTx/>
              <a:buChar char="-"/>
            </a:pPr>
            <a:r>
              <a:rPr lang="da-DK" dirty="0"/>
              <a:t>Reports (Office 365 </a:t>
            </a:r>
            <a:r>
              <a:rPr lang="da-DK" dirty="0" err="1"/>
              <a:t>usage</a:t>
            </a:r>
            <a:r>
              <a:rPr lang="da-DK" dirty="0"/>
              <a:t> </a:t>
            </a:r>
            <a:r>
              <a:rPr lang="da-DK" dirty="0" err="1"/>
              <a:t>reports</a:t>
            </a:r>
            <a:r>
              <a:rPr lang="da-DK" dirty="0"/>
              <a:t>)</a:t>
            </a:r>
            <a:endParaRPr lang="en-DK" dirty="0"/>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Swagger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v1.0 documentation for users (entities, methods, properties, relationships)</a:t>
            </a:r>
          </a:p>
          <a:p>
            <a:pPr marL="228600" indent="-228600">
              <a:buFont typeface="+mj-lt"/>
              <a:buAutoNum type="arabicPeriod"/>
            </a:pPr>
            <a:r>
              <a:rPr lang="en-US" dirty="0"/>
              <a:t>Beta endpoint docs contain all v1.0 features (hard to see what is which)</a:t>
            </a:r>
          </a:p>
          <a:p>
            <a:pPr marL="228600" indent="-228600">
              <a:buFont typeface="+mj-lt"/>
              <a:buAutoNum type="arabicPeriod"/>
            </a:pPr>
            <a:r>
              <a:rPr lang="en-US" dirty="0"/>
              <a:t>Changelog</a:t>
            </a:r>
          </a:p>
          <a:p>
            <a:pPr marL="228600" indent="-228600">
              <a:buFont typeface="+mj-lt"/>
              <a:buAutoNum type="arabicPeriod"/>
            </a:pPr>
            <a:r>
              <a:rPr lang="en-US" dirty="0"/>
              <a:t>Known Issues</a:t>
            </a:r>
          </a:p>
          <a:p>
            <a:pPr marL="228600" indent="-228600">
              <a:buFont typeface="+mj-lt"/>
              <a:buAutoNum type="arabicPeriod"/>
            </a:pPr>
            <a:r>
              <a:rPr lang="en-US" dirty="0"/>
              <a:t>Authentication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7:13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6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da-DK" sz="900" b="0" i="0" kern="1200" dirty="0">
                <a:solidFill>
                  <a:schemeClr val="tx1"/>
                </a:solidFill>
                <a:effectLst/>
                <a:latin typeface="Segoe UI Light" pitchFamily="34" charset="0"/>
                <a:ea typeface="+mn-ea"/>
                <a:cs typeface="+mn-cs"/>
              </a:rPr>
              <a:t>Metadata https://graph.microsoft.com/v1.0/$metadata</a:t>
            </a:r>
          </a:p>
          <a:p>
            <a:pPr marL="228600" indent="-228600">
              <a:buFont typeface="+mj-lt"/>
              <a:buAutoNum type="arabicPeriod"/>
            </a:pP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endpoint</a:t>
            </a:r>
            <a:r>
              <a:rPr lang="da-DK" sz="900" b="0" i="0" kern="1200" dirty="0">
                <a:solidFill>
                  <a:schemeClr val="tx1"/>
                </a:solidFill>
                <a:effectLst/>
                <a:latin typeface="Segoe UI Light" pitchFamily="34" charset="0"/>
                <a:ea typeface="+mn-ea"/>
                <a:cs typeface="+mn-cs"/>
              </a:rPr>
              <a:t> v1.0 vs. Beta</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Login with bernd@DEV365x973253.onmicrosoft.com</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more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67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Create UWP application</a:t>
            </a:r>
          </a:p>
          <a:p>
            <a:pPr marL="228600" indent="-228600">
              <a:buAutoNum type="arabicPeriod"/>
            </a:pPr>
            <a:r>
              <a:rPr lang="da-DK" sz="900" b="0" i="0" kern="1200" dirty="0">
                <a:solidFill>
                  <a:schemeClr val="tx1"/>
                </a:solidFill>
                <a:effectLst/>
                <a:latin typeface="Segoe UI Light" pitchFamily="34" charset="0"/>
                <a:ea typeface="+mn-ea"/>
                <a:cs typeface="+mn-cs"/>
              </a:rPr>
              <a:t>Login with bernd@DEV365x973253.onmicrosoft.com</a:t>
            </a:r>
          </a:p>
          <a:p>
            <a:pPr marL="228600" indent="-228600">
              <a:buAutoNum type="arabicPeriod"/>
            </a:pPr>
            <a:r>
              <a:rPr lang="da-DK" sz="900" b="0" i="0" kern="1200" dirty="0">
                <a:solidFill>
                  <a:schemeClr val="tx1"/>
                </a:solidFill>
                <a:effectLst/>
                <a:latin typeface="Segoe UI Light" pitchFamily="34" charset="0"/>
                <a:ea typeface="+mn-ea"/>
                <a:cs typeface="+mn-cs"/>
              </a:rPr>
              <a:t>Download sample</a:t>
            </a:r>
          </a:p>
          <a:p>
            <a:pPr marL="228600" indent="-228600">
              <a:buAutoNum type="arabicPeriod"/>
            </a:pPr>
            <a:r>
              <a:rPr lang="da-DK" sz="900" b="0" i="0" kern="1200" dirty="0" err="1">
                <a:solidFill>
                  <a:schemeClr val="tx1"/>
                </a:solidFill>
                <a:effectLst/>
                <a:latin typeface="Segoe UI Light" pitchFamily="34" charset="0"/>
                <a:ea typeface="+mn-ea"/>
                <a:cs typeface="+mn-cs"/>
              </a:rPr>
              <a:t>Unblock</a:t>
            </a:r>
            <a:r>
              <a:rPr lang="da-DK" sz="900" b="0" i="0" kern="1200" dirty="0">
                <a:solidFill>
                  <a:schemeClr val="tx1"/>
                </a:solidFill>
                <a:effectLst/>
                <a:latin typeface="Segoe UI Light" pitchFamily="34" charset="0"/>
                <a:ea typeface="+mn-ea"/>
                <a:cs typeface="+mn-cs"/>
              </a:rPr>
              <a:t> and </a:t>
            </a:r>
            <a:r>
              <a:rPr lang="da-DK" sz="900" b="0" i="0" kern="1200" dirty="0" err="1">
                <a:solidFill>
                  <a:schemeClr val="tx1"/>
                </a:solidFill>
                <a:effectLst/>
                <a:latin typeface="Segoe UI Light" pitchFamily="34" charset="0"/>
                <a:ea typeface="+mn-ea"/>
                <a:cs typeface="+mn-cs"/>
              </a:rPr>
              <a:t>extract</a:t>
            </a:r>
            <a:endParaRPr lang="da-DK" sz="900" b="0" i="0" kern="1200" dirty="0">
              <a:solidFill>
                <a:schemeClr val="tx1"/>
              </a:solidFill>
              <a:effectLst/>
              <a:latin typeface="Segoe UI Light" pitchFamily="34" charset="0"/>
              <a:ea typeface="+mn-ea"/>
              <a:cs typeface="+mn-cs"/>
            </a:endParaRPr>
          </a:p>
          <a:p>
            <a:pPr marL="228600" indent="-228600">
              <a:buAutoNum type="arabicPeriod"/>
            </a:pPr>
            <a:r>
              <a:rPr lang="da-DK" sz="900" b="0" i="0" kern="1200" dirty="0" err="1">
                <a:solidFill>
                  <a:schemeClr val="tx1"/>
                </a:solidFill>
                <a:effectLst/>
                <a:latin typeface="Segoe UI Light" pitchFamily="34" charset="0"/>
                <a:ea typeface="+mn-ea"/>
                <a:cs typeface="+mn-cs"/>
              </a:rPr>
              <a:t>Compile</a:t>
            </a:r>
            <a:r>
              <a:rPr lang="da-DK" sz="900" b="0" i="0" kern="1200" dirty="0">
                <a:solidFill>
                  <a:schemeClr val="tx1"/>
                </a:solidFill>
                <a:effectLst/>
                <a:latin typeface="Segoe UI Light" pitchFamily="34" charset="0"/>
                <a:ea typeface="+mn-ea"/>
                <a:cs typeface="+mn-cs"/>
              </a:rPr>
              <a:t> and run</a:t>
            </a: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684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emf"/><Relationship Id="rId1" Type="http://schemas.openxmlformats.org/officeDocument/2006/relationships/slideMaster" Target="../slideMasters/slideMaster12.xml"/><Relationship Id="rId4" Type="http://schemas.openxmlformats.org/officeDocument/2006/relationships/image" Target="../media/image3.emf"/></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2.emf"/><Relationship Id="rId10" Type="http://schemas.openxmlformats.org/officeDocument/2006/relationships/image" Target="../media/image54.png"/><Relationship Id="rId4" Type="http://schemas.openxmlformats.org/officeDocument/2006/relationships/image" Target="../media/image51.emf"/><Relationship Id="rId9" Type="http://schemas.openxmlformats.org/officeDocument/2006/relationships/image" Target="../media/image53.png"/></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5.jpg"/><Relationship Id="rId1" Type="http://schemas.openxmlformats.org/officeDocument/2006/relationships/slideMaster" Target="../slideMasters/slideMaster12.xml"/><Relationship Id="rId4" Type="http://schemas.openxmlformats.org/officeDocument/2006/relationships/image" Target="../media/image18.emf"/></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61740846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64210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997196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sz="2800" baseline="0">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5456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72316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63025646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image" Target="../media/image20.png"/><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theme" Target="../theme/theme10.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theme" Target="../theme/theme11.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3" Type="http://schemas.openxmlformats.org/officeDocument/2006/relationships/slideLayout" Target="../slideLayouts/slideLayout256.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theme" Target="../theme/theme12.xml"/><Relationship Id="rId7" Type="http://schemas.openxmlformats.org/officeDocument/2006/relationships/slideLayout" Target="../slideLayouts/slideLayout260.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0" Type="http://schemas.openxmlformats.org/officeDocument/2006/relationships/slideLayout" Target="../slideLayouts/slideLayout273.xml"/><Relationship Id="rId29" Type="http://schemas.openxmlformats.org/officeDocument/2006/relationships/slideLayout" Target="../slideLayouts/slideLayout282.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image" Target="../media/image20.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image" Target="../media/image5.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4.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theme" Target="../theme/theme6.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theme" Target="../theme/theme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image" Target="../media/image20.png"/><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heme" Target="../theme/theme8.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image" Target="../media/image20.png"/><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theme" Target="../theme/theme9.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9" r:id="rId25"/>
    <p:sldLayoutId id="2147484840" r:id="rId26"/>
    <p:sldLayoutId id="2147484842" r:id="rId27"/>
    <p:sldLayoutId id="2147484848"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43" r:id="rId48"/>
    <p:sldLayoutId id="21474848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845" r:id="rId26"/>
    <p:sldLayoutId id="2147484846" r:id="rId27"/>
    <p:sldLayoutId id="2147484847"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1.xml"/><Relationship Id="rId1" Type="http://schemas.openxmlformats.org/officeDocument/2006/relationships/slideLayout" Target="../slideLayouts/slideLayout1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5.xm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302.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8.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5.png"/><Relationship Id="rId40" Type="http://schemas.openxmlformats.org/officeDocument/2006/relationships/diagramLayout" Target="../diagrams/layout7.xml"/><Relationship Id="rId45" Type="http://schemas.openxmlformats.org/officeDocument/2006/relationships/image" Target="../media/image61.png"/><Relationship Id="rId5" Type="http://schemas.openxmlformats.org/officeDocument/2006/relationships/diagramLayout" Target="../diagrams/layout1.xml"/><Relationship Id="rId15" Type="http://schemas.openxmlformats.org/officeDocument/2006/relationships/image" Target="../media/image62.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7.JPG"/><Relationship Id="rId4" Type="http://schemas.openxmlformats.org/officeDocument/2006/relationships/diagramData" Target="../diagrams/data1.xml"/><Relationship Id="rId9" Type="http://schemas.openxmlformats.org/officeDocument/2006/relationships/image" Target="../media/image60.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69.sv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36FCC04-14A8-4887-88BA-9D036ABECAC5}"/>
              </a:ext>
            </a:extLst>
          </p:cNvPr>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8" name="Text Placeholder 4">
            <a:extLst>
              <a:ext uri="{FF2B5EF4-FFF2-40B4-BE49-F238E27FC236}">
                <a16:creationId xmlns:a16="http://schemas.microsoft.com/office/drawing/2014/main" id="{58390945-023B-41B4-BEA8-0001380428F2}"/>
              </a:ext>
            </a:extLst>
          </p:cNvPr>
          <p:cNvSpPr>
            <a:spLocks noGrp="1"/>
          </p:cNvSpPr>
          <p:nvPr>
            <p:ph type="body" sz="quarter" idx="12"/>
          </p:nvPr>
        </p:nvSpPr>
        <p:spPr>
          <a:xfrm>
            <a:off x="472032" y="4830762"/>
            <a:ext cx="5414962" cy="730183"/>
          </a:xfrm>
        </p:spPr>
        <p:txBody>
          <a:bodyPr/>
          <a:lstStyle/>
          <a:p>
            <a:r>
              <a:rPr lang="en-US" dirty="0">
                <a:solidFill>
                  <a:schemeClr val="bg1"/>
                </a:solidFill>
              </a:rPr>
              <a:t>Introduction to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[Microsoft-Graph] and [Office-365]</a:t>
            </a:r>
          </a:p>
        </p:txBody>
      </p:sp>
      <p:sp>
        <p:nvSpPr>
          <p:cNvPr id="9" name="Text Placeholder 7"/>
          <p:cNvSpPr txBox="1">
            <a:spLocks/>
          </p:cNvSpPr>
          <p:nvPr/>
        </p:nvSpPr>
        <p:spPr>
          <a:xfrm>
            <a:off x="344074" y="5064760"/>
            <a:ext cx="12054435" cy="2376757"/>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a:p>
            <a:pPr marL="0" indent="0" defTabSz="932563">
              <a:spcBef>
                <a:spcPts val="2397"/>
              </a:spcBef>
              <a:buNone/>
            </a:pPr>
            <a:r>
              <a:rPr lang="en-US" sz="3795" dirty="0">
                <a:gradFill>
                  <a:gsLst>
                    <a:gs pos="1250">
                      <a:schemeClr val="tx1"/>
                    </a:gs>
                    <a:gs pos="100000">
                      <a:schemeClr val="tx1"/>
                    </a:gs>
                  </a:gsLst>
                  <a:lin ang="5400000" scaled="0"/>
                </a:gradFill>
              </a:rPr>
              <a:t>-&gt; Ignite session Ina </a:t>
            </a:r>
            <a:r>
              <a:rPr lang="en-US" sz="3795" dirty="0" err="1">
                <a:gradFill>
                  <a:gsLst>
                    <a:gs pos="1250">
                      <a:schemeClr val="tx1"/>
                    </a:gs>
                    <a:gs pos="100000">
                      <a:schemeClr val="tx1"/>
                    </a:gs>
                  </a:gsLst>
                  <a:lin ang="5400000" scaled="0"/>
                </a:gradFill>
              </a:rPr>
              <a:t>Irenes</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latin typeface="Segoe UI Semibold" panose="020B0702040204020203" pitchFamily="34" charset="0"/>
                <a:cs typeface="Segoe UI Semibold" panose="020B0702040204020203" pitchFamily="34" charset="0"/>
              </a:rPr>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latin typeface="Segoe UI Semibold" panose="020B0702040204020203" pitchFamily="34" charset="0"/>
                <a:cs typeface="Segoe UI Semibold" panose="020B0702040204020203" pitchFamily="34" charset="0"/>
              </a:rPr>
              <a:t>Introduction to </a:t>
            </a:r>
            <a:br>
              <a:rPr lang="en-US" sz="2800" dirty="0">
                <a:latin typeface="Segoe UI Semibold" panose="020B0702040204020203" pitchFamily="34" charset="0"/>
                <a:cs typeface="Segoe UI Semibold" panose="020B0702040204020203" pitchFamily="34" charset="0"/>
              </a:rPr>
            </a:br>
            <a:r>
              <a:rPr lang="en-US" sz="2800" dirty="0">
                <a:latin typeface="Segoe UI Semibold" panose="020B0702040204020203" pitchFamily="34" charset="0"/>
                <a:cs typeface="Segoe UI Semibold" panose="020B0702040204020203" pitchFamily="34" charset="0"/>
              </a:rPr>
              <a:t>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latin typeface="Segoe UI Semibold" panose="020B0702040204020203" pitchFamily="34" charset="0"/>
                <a:cs typeface="Segoe UI Semibold" panose="020B0702040204020203" pitchFamily="34" charset="0"/>
              </a:rPr>
              <a:t>Intro to the Microsoft Graph API </a:t>
            </a:r>
          </a:p>
          <a:p>
            <a:pPr>
              <a:spcBef>
                <a:spcPts val="1200"/>
              </a:spcBef>
            </a:pPr>
            <a:r>
              <a:rPr lang="en-US" sz="2000" dirty="0">
                <a:latin typeface="Segoe UI Semibold" panose="020B0702040204020203" pitchFamily="34" charset="0"/>
                <a:cs typeface="Segoe UI Semibold" panose="020B0702040204020203" pitchFamily="34" charset="0"/>
              </a:rPr>
              <a:t>Getting Started</a:t>
            </a:r>
          </a:p>
          <a:p>
            <a:pPr>
              <a:spcBef>
                <a:spcPts val="1200"/>
              </a:spcBef>
            </a:pPr>
            <a:r>
              <a:rPr lang="en-US" sz="2000" dirty="0">
                <a:latin typeface="Segoe UI Semibold" panose="020B0702040204020203" pitchFamily="34" charset="0"/>
                <a:cs typeface="Segoe UI Semibold" panose="020B0702040204020203" pitchFamily="34" charset="0"/>
              </a:rPr>
              <a:t>SDKs and Code Samples</a:t>
            </a:r>
          </a:p>
          <a:p>
            <a:pPr>
              <a:spcBef>
                <a:spcPts val="1200"/>
              </a:spcBef>
            </a:pPr>
            <a:r>
              <a:rPr lang="en-US" sz="2000" dirty="0">
                <a:latin typeface="Segoe UI Semibold" panose="020B0702040204020203" pitchFamily="34" charset="0"/>
                <a:cs typeface="Segoe UI Semibold" panose="020B0702040204020203" pitchFamily="34" charset="0"/>
              </a:rPr>
              <a:t>Resources</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790C8-5968-46C5-BBE2-7F1F570908B8}"/>
              </a:ext>
            </a:extLst>
          </p:cNvPr>
          <p:cNvSpPr>
            <a:spLocks noGrp="1"/>
          </p:cNvSpPr>
          <p:nvPr>
            <p:ph type="title"/>
          </p:nvPr>
        </p:nvSpPr>
        <p:spPr>
          <a:xfrm>
            <a:off x="284530" y="845531"/>
            <a:ext cx="3566183" cy="1098889"/>
          </a:xfrm>
        </p:spPr>
        <p:txBody>
          <a:bodyPr/>
          <a:lstStyle/>
          <a:p>
            <a:r>
              <a:rPr lang="en-US" sz="2800" spc="-50" dirty="0">
                <a:solidFill>
                  <a:schemeClr val="bg1">
                    <a:lumMod val="50000"/>
                  </a:schemeClr>
                </a:solidFill>
                <a:latin typeface="Segoe UI Semibold" panose="020B0702040204020203" pitchFamily="34" charset="0"/>
                <a:cs typeface="Segoe UI Semibold" panose="020B0702040204020203" pitchFamily="34" charset="0"/>
              </a:rPr>
              <a:t>Building integration with Office 365</a:t>
            </a:r>
            <a:endParaRPr lang="en-DK" sz="2800"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sz="2800" dirty="0">
                <a:solidFill>
                  <a:schemeClr val="tx1"/>
                </a:solidFill>
                <a:latin typeface="Segoe UI Semibold" panose="020B0702040204020203" pitchFamily="34" charset="0"/>
              </a:rPr>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pc="-50" dirty="0">
                <a:solidFill>
                  <a:schemeClr val="tx1"/>
                </a:solidFill>
                <a:latin typeface="Segoe UI Semibold" panose="020B0702040204020203" pitchFamily="34" charset="0"/>
                <a:cs typeface="Segoe UI Semibold" panose="020B0702040204020203" pitchFamily="34" charset="0"/>
              </a:rPr>
              <a:t>Microsoft</a:t>
            </a:r>
            <a:r>
              <a:rPr lang="en-US" sz="2800" dirty="0">
                <a:solidFill>
                  <a:schemeClr val="tx1"/>
                </a:solidFill>
                <a:latin typeface="Segoe UI Semibold" panose="020B0702040204020203" pitchFamily="34" charset="0"/>
                <a:cs typeface="Segoe UI Semibold" panose="020B0702040204020203" pitchFamily="34" charset="0"/>
              </a:rPr>
              <a: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304698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tasks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drive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1"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photo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conversations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plans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377774" y="3182393"/>
            <a:ext cx="2286000" cy="36009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a:t>
            </a:r>
            <a:r>
              <a:rPr lang="en-US" sz="2000" dirty="0" err="1">
                <a:solidFill>
                  <a:srgbClr val="353535"/>
                </a:solidFill>
                <a:latin typeface="Segoe UI Semilight"/>
              </a:rPr>
              <a:t>ListItems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solidFill>
                  <a:srgbClr val="353535"/>
                </a:solidFill>
                <a:latin typeface="Segoe UI Semilight"/>
              </a:rPr>
              <a:t>DriveItems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670727" y="3222945"/>
            <a:ext cx="2604559"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 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folders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send message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Outlook 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498383" y="3222945"/>
            <a:ext cx="2286000" cy="3046988"/>
          </a:xfrm>
          <a:prstGeom prst="rect">
            <a:avLst/>
          </a:prstGeom>
          <a:noFill/>
        </p:spPr>
        <p:txBody>
          <a:bodyPr wrap="square" rtlCol="0">
            <a:spAutoFit/>
          </a:bodyPr>
          <a:lstStyle/>
          <a:p>
            <a:pPr>
              <a:defRPr/>
            </a:pPr>
            <a:r>
              <a:rPr lang="en-US" sz="2400" b="1" dirty="0">
                <a:solidFill>
                  <a:srgbClr val="353535"/>
                </a:solidFill>
                <a:latin typeface="Segoe UI Semilight"/>
              </a:rPr>
              <a:t>Azure AD</a:t>
            </a:r>
          </a:p>
          <a:p>
            <a:pPr>
              <a:defRPr/>
            </a:pPr>
            <a:r>
              <a:rPr lang="en-US" sz="2400" b="1" dirty="0">
                <a:solidFill>
                  <a:srgbClr val="353535"/>
                </a:solidFill>
                <a:latin typeface="Segoe UI Semilight"/>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a:defRPr/>
            </a:pPr>
            <a:r>
              <a:rPr lang="en-US" sz="2400" b="1" dirty="0">
                <a:solidFill>
                  <a:srgbClr val="353535"/>
                </a:solidFill>
                <a:latin typeface="Segoe UI Semilight"/>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People</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a:defRPr/>
            </a:pPr>
            <a:r>
              <a:rPr lang="en-US" sz="2400" b="1" dirty="0" err="1">
                <a:solidFill>
                  <a:srgbClr val="353535"/>
                </a:solidFill>
                <a:latin typeface="Segoe UI Semilight"/>
              </a:rPr>
              <a:t>Webhooks</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Insights</a:t>
            </a:r>
          </a:p>
          <a:p>
            <a:pPr>
              <a:defRPr/>
            </a:pPr>
            <a:r>
              <a:rPr lang="en-US" sz="2000" dirty="0">
                <a:solidFill>
                  <a:srgbClr val="353535"/>
                </a:solidFill>
                <a:latin typeface="Segoe UI Semilight"/>
              </a:rPr>
              <a:t>Intune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Project Rome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Reports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Tasks</a:t>
            </a:r>
          </a:p>
          <a:p>
            <a:pPr>
              <a:defRPr/>
            </a:pPr>
            <a:r>
              <a:rPr lang="en-US" sz="2000" dirty="0">
                <a:solidFill>
                  <a:srgbClr val="353535"/>
                </a:solidFill>
                <a:latin typeface="Segoe UI Semilight"/>
              </a:rPr>
              <a:t>Teams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5213" y="1020301"/>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6" end="6"/>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latin typeface="Segoe UI Semibold" panose="020B0702040204020203" pitchFamily="34" charset="0"/>
                <a:cs typeface="Segoe UI Semibold" panose="020B0702040204020203" pitchFamily="34" charset="0"/>
              </a:rPr>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Metadata</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strike="sngStrike" dirty="0">
                <a:solidFill>
                  <a:srgbClr val="353535"/>
                </a:solidFill>
                <a:latin typeface="Segoe UI Semilight"/>
              </a:rPr>
              <a:t>Swagger</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774" y="1059683"/>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01 – Docs</a:t>
            </a:r>
            <a:br>
              <a:rPr lang="en-US" dirty="0"/>
            </a:br>
            <a:br>
              <a:rPr lang="en-US" dirty="0"/>
            </a:br>
            <a:r>
              <a:rPr lang="en-US" sz="2800" spc="0" dirty="0">
                <a:solidFill>
                  <a:schemeClr val="tx1"/>
                </a:solidFill>
                <a:latin typeface="+mn-lt"/>
              </a:rPr>
              <a:t>https://graph.microsoft.com &gt; documentation</a:t>
            </a:r>
            <a:endParaRPr lang="en-US" sz="2800" dirty="0">
              <a:solidFill>
                <a:schemeClr val="tx1"/>
              </a:solidFill>
              <a:latin typeface="+mn-lt"/>
            </a:endParaRPr>
          </a:p>
        </p:txBody>
      </p:sp>
    </p:spTree>
    <p:extLst>
      <p:ext uri="{BB962C8B-B14F-4D97-AF65-F5344CB8AC3E}">
        <p14:creationId xmlns:p14="http://schemas.microsoft.com/office/powerpoint/2010/main" val="7135684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02 – Graph Explorer</a:t>
            </a:r>
            <a:br>
              <a:rPr lang="en-US" dirty="0"/>
            </a:br>
            <a:br>
              <a:rPr lang="en-US" dirty="0"/>
            </a:br>
            <a:r>
              <a:rPr lang="en-US" sz="2800" spc="0" dirty="0">
                <a:solidFill>
                  <a:schemeClr val="tx1"/>
                </a:solidFill>
                <a:latin typeface="+mn-lt"/>
              </a:rPr>
              <a:t>https://graph.microsoft.com &gt; graph explorer</a:t>
            </a:r>
            <a:endParaRPr lang="en-US" sz="2800" dirty="0">
              <a:solidFill>
                <a:schemeClr val="tx1"/>
              </a:solidFill>
              <a:latin typeface="+mn-lt"/>
            </a:endParaRPr>
          </a:p>
        </p:txBody>
      </p:sp>
    </p:spTree>
    <p:extLst>
      <p:ext uri="{BB962C8B-B14F-4D97-AF65-F5344CB8AC3E}">
        <p14:creationId xmlns:p14="http://schemas.microsoft.com/office/powerpoint/2010/main" val="3356299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03 - Quick Start</a:t>
            </a:r>
            <a:br>
              <a:rPr lang="en-US" dirty="0"/>
            </a:br>
            <a:br>
              <a:rPr lang="en-US" dirty="0"/>
            </a:br>
            <a:r>
              <a:rPr lang="en-US" sz="2800" spc="0" dirty="0">
                <a:solidFill>
                  <a:schemeClr val="tx1"/>
                </a:solidFill>
                <a:latin typeface="+mn-lt"/>
              </a:rPr>
              <a:t>https://graph.microsoft.com &gt; quick start</a:t>
            </a:r>
            <a:endParaRPr lang="en-US" sz="2800" dirty="0">
              <a:solidFill>
                <a:schemeClr val="tx1"/>
              </a:solidFill>
              <a:latin typeface="+mn-lt"/>
            </a:endParaRPr>
          </a:p>
        </p:txBody>
      </p:sp>
    </p:spTree>
    <p:extLst>
      <p:ext uri="{BB962C8B-B14F-4D97-AF65-F5344CB8AC3E}">
        <p14:creationId xmlns:p14="http://schemas.microsoft.com/office/powerpoint/2010/main" val="2383545062"/>
      </p:ext>
    </p:extLst>
  </p:cSld>
  <p:clrMapOvr>
    <a:masterClrMapping/>
  </p:clrMapOvr>
  <p:transition>
    <p:fade/>
  </p:transition>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5fad15d0-477e-40da-a20d-40d4ca777cbd"/>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18179</TotalTime>
  <Words>947</Words>
  <Application>Microsoft Office PowerPoint</Application>
  <PresentationFormat>Custom</PresentationFormat>
  <Paragraphs>190</Paragraphs>
  <Slides>13</Slides>
  <Notes>13</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13</vt:i4>
      </vt:variant>
    </vt:vector>
  </HeadingPairs>
  <TitlesOfParts>
    <vt:vector size="37"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with the Microsoft Graph API</vt:lpstr>
      <vt:lpstr>Introduction to  Microsoft Graph API</vt:lpstr>
      <vt:lpstr>Building integration with Office 365</vt:lpstr>
      <vt:lpstr>/groups</vt:lpstr>
      <vt:lpstr>Microsoft Graph Data</vt:lpstr>
      <vt:lpstr>Microsoft Graph Capabilities</vt:lpstr>
      <vt:lpstr>Demo 01 – Docs  https://graph.microsoft.com &gt; documentation</vt:lpstr>
      <vt:lpstr>Demo 02 – Graph Explorer  https://graph.microsoft.com &gt; graph explorer</vt:lpstr>
      <vt:lpstr>Demo 03 - Quick Start  https://graph.microsoft.com &gt; quick start</vt:lpstr>
      <vt:lpstr>Resources</vt:lpstr>
      <vt:lpstr>Summary</vt:lpstr>
      <vt:lpstr>Thank you</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 | Pointwork</cp:lastModifiedBy>
  <cp:revision>581</cp:revision>
  <dcterms:created xsi:type="dcterms:W3CDTF">2013-10-21T21:40:33Z</dcterms:created>
  <dcterms:modified xsi:type="dcterms:W3CDTF">2017-11-02T20:36:09Z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